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7" r:id="rId2"/>
    <p:sldId id="288" r:id="rId3"/>
    <p:sldId id="276" r:id="rId4"/>
    <p:sldId id="277" r:id="rId5"/>
    <p:sldId id="278" r:id="rId6"/>
    <p:sldId id="259" r:id="rId7"/>
    <p:sldId id="280" r:id="rId8"/>
    <p:sldId id="281" r:id="rId9"/>
    <p:sldId id="266" r:id="rId10"/>
    <p:sldId id="284" r:id="rId11"/>
    <p:sldId id="287" r:id="rId12"/>
    <p:sldId id="289" r:id="rId13"/>
    <p:sldId id="290" r:id="rId14"/>
  </p:sldIdLst>
  <p:sldSz cx="9144000" cy="6858000" type="screen4x3"/>
  <p:notesSz cx="6888163" cy="100203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8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01698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r">
              <a:defRPr sz="1300"/>
            </a:lvl1pPr>
          </a:lstStyle>
          <a:p>
            <a:fld id="{9E8B9DCF-C204-468D-8ED6-184429A5656A}" type="datetimeFigureOut">
              <a:rPr lang="en-GB" smtClean="0"/>
              <a:t>14/10/2018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01698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r">
              <a:defRPr sz="1300"/>
            </a:lvl1pPr>
          </a:lstStyle>
          <a:p>
            <a:fld id="{03AE8377-761B-4EAA-8D88-902AE5E253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54486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1698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r">
              <a:defRPr sz="1300"/>
            </a:lvl1pPr>
          </a:lstStyle>
          <a:p>
            <a:fld id="{5FBAEE92-089C-4A70-AEAE-C3CD60400E32}" type="datetimeFigureOut">
              <a:rPr lang="en-GB" smtClean="0"/>
              <a:t>14/10/2018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39800" y="750888"/>
            <a:ext cx="5008563" cy="37576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16" tIns="48308" rIns="96616" bIns="48308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vert="horz" lIns="96616" tIns="48308" rIns="96616" bIns="48308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1698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r">
              <a:defRPr sz="1300"/>
            </a:lvl1pPr>
          </a:lstStyle>
          <a:p>
            <a:fld id="{6D385BC3-2478-4E8A-A90E-AA329C760F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400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668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70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57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119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58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61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084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975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710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278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249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939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pythonhosted.org/PyInstaller/usage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tszyrowski/workshop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rogramiz.com/python-programming/keyword-list#none" TargetMode="External"/><Relationship Id="rId13" Type="http://schemas.openxmlformats.org/officeDocument/2006/relationships/hyperlink" Target="https://www.programiz.com/python-programming/keyword-list#def" TargetMode="External"/><Relationship Id="rId18" Type="http://schemas.openxmlformats.org/officeDocument/2006/relationships/hyperlink" Target="https://www.programiz.com/python-programming/keyword-list#del" TargetMode="External"/><Relationship Id="rId26" Type="http://schemas.openxmlformats.org/officeDocument/2006/relationships/hyperlink" Target="https://www.programiz.com/python-programming/keyword-list#in" TargetMode="External"/><Relationship Id="rId3" Type="http://schemas.openxmlformats.org/officeDocument/2006/relationships/hyperlink" Target="https://www.programiz.com/python-programming/keyword-list#true_false" TargetMode="External"/><Relationship Id="rId21" Type="http://schemas.openxmlformats.org/officeDocument/2006/relationships/hyperlink" Target="https://www.programiz.com/python-programming/keyword-list#as" TargetMode="External"/><Relationship Id="rId7" Type="http://schemas.openxmlformats.org/officeDocument/2006/relationships/hyperlink" Target="https://www.programiz.com/python-programming/keyword-list#return" TargetMode="External"/><Relationship Id="rId12" Type="http://schemas.openxmlformats.org/officeDocument/2006/relationships/hyperlink" Target="https://www.programiz.com/python-programming/keyword-list#except_raise_try" TargetMode="External"/><Relationship Id="rId17" Type="http://schemas.openxmlformats.org/officeDocument/2006/relationships/hyperlink" Target="https://www.programiz.com/python-programming/keyword-list#and_or_not" TargetMode="External"/><Relationship Id="rId25" Type="http://schemas.openxmlformats.org/officeDocument/2006/relationships/hyperlink" Target="https://www.programiz.com/python-programming/keyword-list#pass" TargetMode="External"/><Relationship Id="rId2" Type="http://schemas.openxmlformats.org/officeDocument/2006/relationships/image" Target="../media/image5.jpeg"/><Relationship Id="rId16" Type="http://schemas.openxmlformats.org/officeDocument/2006/relationships/hyperlink" Target="https://www.programiz.com/python-programming/keyword-list#while" TargetMode="External"/><Relationship Id="rId20" Type="http://schemas.openxmlformats.org/officeDocument/2006/relationships/hyperlink" Target="https://www.programiz.com/python-programming/keyword-list#with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rogramiz.com/python-programming/keyword-list#is" TargetMode="External"/><Relationship Id="rId11" Type="http://schemas.openxmlformats.org/officeDocument/2006/relationships/hyperlink" Target="https://www.programiz.com/python-programming/keyword-list#lambda" TargetMode="External"/><Relationship Id="rId24" Type="http://schemas.openxmlformats.org/officeDocument/2006/relationships/hyperlink" Target="https://www.programiz.com/python-programming/keyword-list#assert" TargetMode="External"/><Relationship Id="rId5" Type="http://schemas.openxmlformats.org/officeDocument/2006/relationships/hyperlink" Target="https://www.programiz.com/python-programming/keyword-list#finally" TargetMode="External"/><Relationship Id="rId15" Type="http://schemas.openxmlformats.org/officeDocument/2006/relationships/hyperlink" Target="https://www.programiz.com/python-programming/keyword-list#nonlocal" TargetMode="External"/><Relationship Id="rId23" Type="http://schemas.openxmlformats.org/officeDocument/2006/relationships/hyperlink" Target="https://www.programiz.com/python-programming/keyword-list#yield" TargetMode="External"/><Relationship Id="rId10" Type="http://schemas.openxmlformats.org/officeDocument/2006/relationships/hyperlink" Target="https://www.programiz.com/python-programming/keyword-list#for" TargetMode="External"/><Relationship Id="rId19" Type="http://schemas.openxmlformats.org/officeDocument/2006/relationships/hyperlink" Target="https://www.programiz.com/python-programming/keyword-list#global" TargetMode="External"/><Relationship Id="rId4" Type="http://schemas.openxmlformats.org/officeDocument/2006/relationships/hyperlink" Target="https://www.programiz.com/python-programming/keyword-list#class" TargetMode="External"/><Relationship Id="rId9" Type="http://schemas.openxmlformats.org/officeDocument/2006/relationships/hyperlink" Target="https://www.programiz.com/python-programming/keyword-list#break_continue" TargetMode="External"/><Relationship Id="rId14" Type="http://schemas.openxmlformats.org/officeDocument/2006/relationships/hyperlink" Target="https://www.programiz.com/python-programming/keyword-list#from_import" TargetMode="External"/><Relationship Id="rId22" Type="http://schemas.openxmlformats.org/officeDocument/2006/relationships/hyperlink" Target="https://www.programiz.com/python-programming/keyword-list#if_else_elif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717032"/>
            <a:ext cx="9144000" cy="1656184"/>
          </a:xfrm>
        </p:spPr>
        <p:txBody>
          <a:bodyPr>
            <a:normAutofit/>
          </a:bodyPr>
          <a:lstStyle/>
          <a:p>
            <a:r>
              <a:rPr lang="en-GB" b="1" dirty="0" smtClean="0"/>
              <a:t>W4T Introduction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43808" y="6356350"/>
            <a:ext cx="3816424" cy="365125"/>
          </a:xfrm>
        </p:spPr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2776"/>
            <a:ext cx="9144000" cy="271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30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58" y="10236"/>
            <a:ext cx="9117842" cy="1143000"/>
          </a:xfrm>
        </p:spPr>
        <p:txBody>
          <a:bodyPr/>
          <a:lstStyle/>
          <a:p>
            <a:r>
              <a:rPr lang="en-GB" dirty="0" smtClean="0"/>
              <a:t>Check for module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3000"/>
            <a:ext cx="9144000" cy="4983163"/>
          </a:xfrm>
        </p:spPr>
        <p:txBody>
          <a:bodyPr/>
          <a:lstStyle/>
          <a:p>
            <a:r>
              <a:rPr lang="en-GB" dirty="0" smtClean="0"/>
              <a:t>We are looking for Anaconda prompt</a:t>
            </a:r>
          </a:p>
          <a:p>
            <a:r>
              <a:rPr lang="en-GB" dirty="0" err="1" smtClean="0"/>
              <a:t>conda</a:t>
            </a:r>
            <a:r>
              <a:rPr lang="en-GB" dirty="0" smtClean="0"/>
              <a:t> (list packages)</a:t>
            </a:r>
          </a:p>
          <a:p>
            <a:r>
              <a:rPr lang="en-GB" dirty="0" smtClean="0"/>
              <a:t>We are looking for </a:t>
            </a:r>
            <a:r>
              <a:rPr lang="en-GB" dirty="0" err="1" smtClean="0"/>
              <a:t>pyinstaller</a:t>
            </a:r>
            <a:endParaRPr lang="en-GB" dirty="0" smtClean="0"/>
          </a:p>
          <a:p>
            <a:r>
              <a:rPr lang="en-GB" dirty="0" smtClean="0"/>
              <a:t>Alternatively : </a:t>
            </a:r>
            <a:r>
              <a:rPr lang="en-GB" sz="2400" dirty="0" err="1">
                <a:solidFill>
                  <a:srgbClr val="000000"/>
                </a:solidFill>
                <a:latin typeface="Consolas"/>
              </a:rPr>
              <a:t>pyinstaller</a:t>
            </a:r>
            <a:r>
              <a:rPr lang="en-GB" sz="2400" dirty="0">
                <a:solidFill>
                  <a:srgbClr val="000000"/>
                </a:solidFill>
                <a:latin typeface="Consolas"/>
              </a:rPr>
              <a:t> --version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>
                <a:solidFill>
                  <a:srgbClr val="333333"/>
                </a:solidFill>
                <a:latin typeface="Lato"/>
              </a:rPr>
              <a:t>To install this package with </a:t>
            </a:r>
            <a:r>
              <a:rPr lang="en-GB" dirty="0" err="1">
                <a:solidFill>
                  <a:srgbClr val="333333"/>
                </a:solidFill>
                <a:latin typeface="Lato"/>
              </a:rPr>
              <a:t>conda</a:t>
            </a:r>
            <a:r>
              <a:rPr lang="en-GB" dirty="0">
                <a:solidFill>
                  <a:srgbClr val="333333"/>
                </a:solidFill>
                <a:latin typeface="Lato"/>
              </a:rPr>
              <a:t> run:</a:t>
            </a:r>
            <a:r>
              <a:rPr lang="en-GB" dirty="0"/>
              <a:t/>
            </a:r>
            <a:br>
              <a:rPr lang="en-GB" dirty="0"/>
            </a:br>
            <a:r>
              <a:rPr lang="en-GB" sz="2400" dirty="0" err="1">
                <a:solidFill>
                  <a:srgbClr val="000000"/>
                </a:solidFill>
                <a:latin typeface="Consolas"/>
              </a:rPr>
              <a:t>conda</a:t>
            </a:r>
            <a:r>
              <a:rPr lang="en-GB" sz="2400" dirty="0">
                <a:solidFill>
                  <a:srgbClr val="000000"/>
                </a:solidFill>
                <a:latin typeface="Consolas"/>
              </a:rPr>
              <a:t> install -c </a:t>
            </a:r>
            <a:r>
              <a:rPr lang="en-GB" sz="2400" dirty="0" err="1">
                <a:solidFill>
                  <a:srgbClr val="000000"/>
                </a:solidFill>
                <a:latin typeface="Consolas"/>
              </a:rPr>
              <a:t>acellera</a:t>
            </a:r>
            <a:r>
              <a:rPr lang="en-GB" sz="2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sz="2400" dirty="0" err="1" smtClean="0">
                <a:solidFill>
                  <a:srgbClr val="000000"/>
                </a:solidFill>
                <a:latin typeface="Consolas"/>
              </a:rPr>
              <a:t>pyinstaller</a:t>
            </a:r>
            <a:r>
              <a:rPr lang="en-GB" sz="2400" dirty="0" smtClean="0">
                <a:solidFill>
                  <a:srgbClr val="000000"/>
                </a:solidFill>
                <a:latin typeface="Consolas"/>
              </a:rPr>
              <a:t>=3.2.3</a:t>
            </a:r>
          </a:p>
          <a:p>
            <a:pPr marL="0" indent="0">
              <a:buNone/>
            </a:pPr>
            <a:r>
              <a:rPr lang="en-GB" dirty="0">
                <a:solidFill>
                  <a:srgbClr val="333333"/>
                </a:solidFill>
                <a:latin typeface="Lato"/>
              </a:rPr>
              <a:t>or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/>
              </a:rPr>
              <a:t>pip install </a:t>
            </a:r>
            <a:r>
              <a:rPr lang="en-GB" sz="2400" dirty="0" err="1">
                <a:solidFill>
                  <a:srgbClr val="000000"/>
                </a:solidFill>
                <a:latin typeface="Consolas"/>
              </a:rPr>
              <a:t>p</a:t>
            </a:r>
            <a:r>
              <a:rPr lang="en-GB" sz="2400" dirty="0" err="1" smtClean="0">
                <a:solidFill>
                  <a:srgbClr val="000000"/>
                </a:solidFill>
                <a:latin typeface="Consolas"/>
              </a:rPr>
              <a:t>yinstaller</a:t>
            </a:r>
            <a:endParaRPr lang="en-GB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936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58" y="10236"/>
            <a:ext cx="9117842" cy="1143000"/>
          </a:xfrm>
        </p:spPr>
        <p:txBody>
          <a:bodyPr/>
          <a:lstStyle/>
          <a:p>
            <a:r>
              <a:rPr lang="en-GB" dirty="0" smtClean="0"/>
              <a:t>Create executable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3000"/>
            <a:ext cx="9144000" cy="4983163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Navigate to the folder with your script.py</a:t>
            </a:r>
          </a:p>
          <a:p>
            <a:r>
              <a:rPr lang="en-GB" dirty="0" smtClean="0"/>
              <a:t>You can check if </a:t>
            </a:r>
            <a:r>
              <a:rPr lang="en-GB" dirty="0" err="1" smtClean="0"/>
              <a:t>pyinstaller</a:t>
            </a:r>
            <a:r>
              <a:rPr lang="en-GB" dirty="0" smtClean="0"/>
              <a:t> is in the path : </a:t>
            </a:r>
            <a:r>
              <a:rPr lang="en-GB" sz="2400" dirty="0" err="1">
                <a:solidFill>
                  <a:srgbClr val="000000"/>
                </a:solidFill>
                <a:latin typeface="Consolas"/>
              </a:rPr>
              <a:t>pyinstaller</a:t>
            </a:r>
            <a:r>
              <a:rPr lang="en-GB" sz="2400" dirty="0">
                <a:solidFill>
                  <a:srgbClr val="000000"/>
                </a:solidFill>
                <a:latin typeface="Consolas"/>
              </a:rPr>
              <a:t> --version</a:t>
            </a:r>
          </a:p>
          <a:p>
            <a:r>
              <a:rPr lang="en-GB" dirty="0" smtClean="0"/>
              <a:t>Run </a:t>
            </a:r>
            <a:r>
              <a:rPr lang="en-GB" dirty="0" err="1" smtClean="0"/>
              <a:t>pyinstaller</a:t>
            </a:r>
            <a:r>
              <a:rPr lang="en-GB" dirty="0" smtClean="0"/>
              <a:t> with script you want to compile: </a:t>
            </a:r>
            <a:r>
              <a:rPr lang="en-GB" sz="2400" dirty="0" err="1">
                <a:solidFill>
                  <a:srgbClr val="000000"/>
                </a:solidFill>
                <a:latin typeface="Consolas"/>
              </a:rPr>
              <a:t>pyinstaller</a:t>
            </a:r>
            <a:r>
              <a:rPr lang="en-GB" sz="2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sz="2400" dirty="0" smtClean="0">
                <a:solidFill>
                  <a:srgbClr val="000000"/>
                </a:solidFill>
                <a:latin typeface="Consolas"/>
              </a:rPr>
              <a:t>myScript.py</a:t>
            </a:r>
            <a:endParaRPr lang="en-GB" sz="2400" dirty="0">
              <a:solidFill>
                <a:srgbClr val="000000"/>
              </a:solidFill>
              <a:latin typeface="Consolas"/>
            </a:endParaRPr>
          </a:p>
          <a:p>
            <a:r>
              <a:rPr lang="en-GB" dirty="0" smtClean="0"/>
              <a:t>The program will create a folder __</a:t>
            </a:r>
            <a:r>
              <a:rPr lang="en-GB" dirty="0" err="1" smtClean="0"/>
              <a:t>pycache</a:t>
            </a:r>
            <a:r>
              <a:rPr lang="en-GB" dirty="0" smtClean="0"/>
              <a:t>__ inside the folder is executable </a:t>
            </a:r>
          </a:p>
          <a:p>
            <a:r>
              <a:rPr lang="en-GB" dirty="0" err="1" smtClean="0"/>
              <a:t>pyinstaller</a:t>
            </a:r>
            <a:r>
              <a:rPr lang="en-GB" dirty="0" smtClean="0"/>
              <a:t> can be run with different options. </a:t>
            </a:r>
            <a:br>
              <a:rPr lang="en-GB" dirty="0" smtClean="0"/>
            </a:br>
            <a:r>
              <a:rPr lang="en-GB" dirty="0" smtClean="0"/>
              <a:t>For reference please see:</a:t>
            </a:r>
            <a:endParaRPr lang="en-GB" sz="2400" dirty="0" smtClean="0">
              <a:solidFill>
                <a:srgbClr val="000000"/>
              </a:solidFill>
              <a:latin typeface="Consolas"/>
            </a:endParaRPr>
          </a:p>
          <a:p>
            <a:endParaRPr lang="en-GB" sz="2400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/>
                <a:hlinkClick r:id="rId2"/>
              </a:rPr>
              <a:t>https://</a:t>
            </a:r>
            <a:r>
              <a:rPr lang="en-GB" sz="2400" dirty="0" smtClean="0">
                <a:solidFill>
                  <a:srgbClr val="000000"/>
                </a:solidFill>
                <a:latin typeface="Consolas"/>
                <a:hlinkClick r:id="rId2"/>
              </a:rPr>
              <a:t>pythonhosted.org/PyInstaller/usage.html</a:t>
            </a:r>
            <a:endParaRPr lang="en-GB" sz="2400" dirty="0" smtClean="0">
              <a:solidFill>
                <a:srgbClr val="000000"/>
              </a:solidFill>
              <a:latin typeface="Consolas"/>
            </a:endParaRPr>
          </a:p>
          <a:p>
            <a:endParaRPr lang="en-GB" sz="2400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endParaRPr lang="en-GB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088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Challenge !?!?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endParaRPr lang="en-GB" dirty="0" smtClean="0"/>
          </a:p>
          <a:p>
            <a:pPr marL="0" indent="0" algn="ctr">
              <a:buNone/>
            </a:pPr>
            <a:r>
              <a:rPr lang="en-GB" dirty="0" smtClean="0"/>
              <a:t>Create executable file</a:t>
            </a:r>
          </a:p>
          <a:p>
            <a:pPr marL="0" indent="0" algn="ctr">
              <a:buNone/>
            </a:pPr>
            <a:r>
              <a:rPr lang="en-GB" dirty="0"/>
              <a:t>a</a:t>
            </a:r>
            <a:r>
              <a:rPr lang="en-GB" dirty="0" smtClean="0"/>
              <a:t>s a single .exe file </a:t>
            </a:r>
          </a:p>
          <a:p>
            <a:pPr marL="0" indent="0" algn="ctr">
              <a:buNone/>
            </a:pPr>
            <a:r>
              <a:rPr lang="en-GB" dirty="0" smtClean="0"/>
              <a:t>running without a </a:t>
            </a:r>
            <a:r>
              <a:rPr lang="en-GB" dirty="0" err="1" smtClean="0"/>
              <a:t>cmd</a:t>
            </a:r>
            <a:r>
              <a:rPr lang="en-GB" dirty="0" smtClean="0"/>
              <a:t> in the background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695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17638"/>
          </a:xfrm>
        </p:spPr>
        <p:txBody>
          <a:bodyPr/>
          <a:lstStyle/>
          <a:p>
            <a:r>
              <a:rPr lang="en-GB" dirty="0" smtClean="0"/>
              <a:t>A word about errors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47800"/>
            <a:ext cx="9144000" cy="4953000"/>
          </a:xfrm>
        </p:spPr>
        <p:txBody>
          <a:bodyPr>
            <a:normAutofit fontScale="85000" lnSpcReduction="20000"/>
          </a:bodyPr>
          <a:lstStyle/>
          <a:p>
            <a:r>
              <a:rPr lang="en-GB" dirty="0" smtClean="0"/>
              <a:t>If you installed Anaconda 4.4 with Python 3.6 you run into troubles.</a:t>
            </a:r>
          </a:p>
          <a:p>
            <a:r>
              <a:rPr lang="en-GB" dirty="0" err="1"/>
              <a:t>p</a:t>
            </a:r>
            <a:r>
              <a:rPr lang="en-GB" dirty="0" err="1" smtClean="0"/>
              <a:t>yinstaller</a:t>
            </a:r>
            <a:r>
              <a:rPr lang="en-GB" dirty="0" smtClean="0"/>
              <a:t> is not yet compatible with Python 3.6</a:t>
            </a:r>
          </a:p>
          <a:p>
            <a:r>
              <a:rPr lang="en-GB" dirty="0" smtClean="0"/>
              <a:t>If you run it from the console you may get an error: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File "c:\</a:t>
            </a:r>
            <a:r>
              <a:rPr lang="en-GB" dirty="0" smtClean="0">
                <a:solidFill>
                  <a:srgbClr val="FF0000"/>
                </a:solidFill>
              </a:rPr>
              <a:t>users\anaconda3\lib\site-packages\PyInstaller\lib\modulegraph\modulegraph.py</a:t>
            </a:r>
            <a:r>
              <a:rPr lang="en-GB" dirty="0">
                <a:solidFill>
                  <a:srgbClr val="FF0000"/>
                </a:solidFill>
              </a:rPr>
              <a:t>", line 2731, in </a:t>
            </a:r>
            <a:r>
              <a:rPr lang="en-GB" dirty="0" err="1">
                <a:solidFill>
                  <a:srgbClr val="FF0000"/>
                </a:solidFill>
              </a:rPr>
              <a:t>get_operation_arg_name</a:t>
            </a:r>
            <a:endParaRPr lang="en-GB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    return </a:t>
            </a:r>
            <a:r>
              <a:rPr lang="en-GB" dirty="0" err="1">
                <a:solidFill>
                  <a:srgbClr val="FF0000"/>
                </a:solidFill>
              </a:rPr>
              <a:t>module_code_object.co_names</a:t>
            </a:r>
            <a:r>
              <a:rPr lang="en-GB" dirty="0">
                <a:solidFill>
                  <a:srgbClr val="FF0000"/>
                </a:solidFill>
              </a:rPr>
              <a:t>[</a:t>
            </a:r>
            <a:r>
              <a:rPr lang="en-GB" dirty="0" err="1">
                <a:solidFill>
                  <a:srgbClr val="FF0000"/>
                </a:solidFill>
              </a:rPr>
              <a:t>co_names_index</a:t>
            </a:r>
            <a:r>
              <a:rPr lang="en-GB" dirty="0">
                <a:solidFill>
                  <a:srgbClr val="FF0000"/>
                </a:solidFill>
              </a:rPr>
              <a:t>]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FF0000"/>
                </a:solidFill>
              </a:rPr>
              <a:t>IndexError</a:t>
            </a:r>
            <a:r>
              <a:rPr lang="en-GB" dirty="0">
                <a:solidFill>
                  <a:srgbClr val="FF0000"/>
                </a:solidFill>
              </a:rPr>
              <a:t>: tuple index out of range</a:t>
            </a:r>
            <a:endParaRPr lang="en-GB" dirty="0" smtClean="0">
              <a:solidFill>
                <a:srgbClr val="FF0000"/>
              </a:solidFill>
            </a:endParaRPr>
          </a:p>
          <a:p>
            <a:r>
              <a:rPr lang="en-GB" dirty="0" smtClean="0"/>
              <a:t>Search for it . It should take you to a forum thread stating about non-compatibility.</a:t>
            </a:r>
          </a:p>
          <a:p>
            <a:r>
              <a:rPr lang="en-GB" dirty="0" smtClean="0"/>
              <a:t>DON’T AFRAID OF ERRORS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393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GB" dirty="0" smtClean="0"/>
              <a:t>On side info: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905000"/>
            <a:ext cx="9144000" cy="4525963"/>
          </a:xfrm>
        </p:spPr>
        <p:txBody>
          <a:bodyPr>
            <a:normAutofit/>
          </a:bodyPr>
          <a:lstStyle/>
          <a:p>
            <a:r>
              <a:rPr lang="en-GB" sz="2800" dirty="0" smtClean="0"/>
              <a:t>Git is one of the version control. </a:t>
            </a:r>
          </a:p>
          <a:p>
            <a:r>
              <a:rPr lang="en-GB" sz="2800" dirty="0" smtClean="0"/>
              <a:t>It allows you to keep your projects in the cloud</a:t>
            </a:r>
          </a:p>
          <a:p>
            <a:r>
              <a:rPr lang="en-GB" sz="2800" dirty="0" smtClean="0"/>
              <a:t>It shows you changes history</a:t>
            </a:r>
          </a:p>
          <a:p>
            <a:r>
              <a:rPr lang="en-GB" sz="2800" dirty="0" smtClean="0"/>
              <a:t>It allows you to collaborate</a:t>
            </a:r>
          </a:p>
          <a:p>
            <a:r>
              <a:rPr lang="en-GB" sz="2800" dirty="0" smtClean="0"/>
              <a:t>It is free!</a:t>
            </a:r>
          </a:p>
          <a:p>
            <a:r>
              <a:rPr lang="en-GB" sz="2800" dirty="0" smtClean="0"/>
              <a:t>It is very, very good practice</a:t>
            </a:r>
          </a:p>
          <a:p>
            <a:r>
              <a:rPr lang="en-GB" sz="2800" dirty="0" smtClean="0"/>
              <a:t>…and more</a:t>
            </a:r>
          </a:p>
          <a:p>
            <a:r>
              <a:rPr lang="en-GB" sz="2800" dirty="0">
                <a:hlinkClick r:id="rId2"/>
              </a:rPr>
              <a:t>https://</a:t>
            </a:r>
            <a:r>
              <a:rPr lang="en-GB" sz="2800" dirty="0" smtClean="0">
                <a:hlinkClick r:id="rId2"/>
              </a:rPr>
              <a:t>github.com/tszyrowski/workshops</a:t>
            </a:r>
            <a:endParaRPr lang="en-GB" sz="2800" dirty="0" smtClean="0"/>
          </a:p>
          <a:p>
            <a:endParaRPr lang="en-GB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726175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FF0000"/>
                </a:solidFill>
              </a:rPr>
              <a:t>USE VERSION CONTROL</a:t>
            </a:r>
            <a:endParaRPr lang="en-GB" b="1" dirty="0">
              <a:solidFill>
                <a:srgbClr val="FF0000"/>
              </a:solidFill>
            </a:endParaRPr>
          </a:p>
        </p:txBody>
      </p:sp>
      <p:pic>
        <p:nvPicPr>
          <p:cNvPr id="5122" name="Picture 2" descr="http://www.aha.io/assets/github.7433692cabbfa132f34adb034e7909fa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9707" y="2667001"/>
            <a:ext cx="3289207" cy="121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www.yubico.com/wp-content/uploads/2016/06/bitbucket-logo-third-444x224-444x22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000500"/>
            <a:ext cx="2859004" cy="144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802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48"/>
            <a:ext cx="9144000" cy="1143000"/>
          </a:xfrm>
        </p:spPr>
        <p:txBody>
          <a:bodyPr/>
          <a:lstStyle/>
          <a:p>
            <a:r>
              <a:rPr lang="en-GB" dirty="0" smtClean="0"/>
              <a:t>Let’s pretend we are Genius !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October 2018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CPD Damerel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3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17" t="11651" r="65277" b="77563"/>
          <a:stretch/>
        </p:blipFill>
        <p:spPr>
          <a:xfrm>
            <a:off x="107504" y="1143000"/>
            <a:ext cx="8896989" cy="34563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417305" y="4599384"/>
            <a:ext cx="65871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INSTRUCTION:</a:t>
            </a:r>
          </a:p>
          <a:p>
            <a:pPr marL="342900" indent="-342900">
              <a:buAutoNum type="arabicPeriod"/>
            </a:pPr>
            <a:r>
              <a:rPr lang="en-GB" dirty="0" smtClean="0"/>
              <a:t>Create file heelo1.py in notepad, save into a folder ~\Documents</a:t>
            </a:r>
          </a:p>
          <a:p>
            <a:pPr marL="342900" indent="-342900">
              <a:buAutoNum type="arabicPeriod"/>
            </a:pPr>
            <a:r>
              <a:rPr lang="en-GB" dirty="0" smtClean="0"/>
              <a:t>Open </a:t>
            </a:r>
            <a:r>
              <a:rPr lang="en-GB" dirty="0" err="1" smtClean="0"/>
              <a:t>cmd</a:t>
            </a:r>
            <a:r>
              <a:rPr lang="en-GB" dirty="0" smtClean="0"/>
              <a:t> with python 2.7, type:</a:t>
            </a:r>
          </a:p>
          <a:p>
            <a:r>
              <a:rPr lang="en-GB" dirty="0"/>
              <a:t>	python ~\</a:t>
            </a:r>
            <a:r>
              <a:rPr lang="en-GB" dirty="0" smtClean="0"/>
              <a:t>Documents\hello1.py</a:t>
            </a:r>
          </a:p>
          <a:p>
            <a:pPr marL="342900" indent="-342900">
              <a:buAutoNum type="arabicPeriod"/>
            </a:pPr>
            <a:r>
              <a:rPr lang="en-GB" dirty="0" smtClean="0"/>
              <a:t>Open </a:t>
            </a:r>
            <a:r>
              <a:rPr lang="en-GB" dirty="0" err="1" smtClean="0"/>
              <a:t>cmd</a:t>
            </a:r>
            <a:r>
              <a:rPr lang="en-GB" dirty="0" smtClean="0"/>
              <a:t> with python 3.x type:</a:t>
            </a:r>
          </a:p>
          <a:p>
            <a:r>
              <a:rPr lang="en-GB" dirty="0"/>
              <a:t>	</a:t>
            </a:r>
            <a:r>
              <a:rPr lang="en-GB" dirty="0" smtClean="0"/>
              <a:t>python ~\Documents\hello1.py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5248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ERROR ?!?!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smtClean="0"/>
              <a:t>I don’t want to scare you but be prepared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smtClean="0"/>
              <a:t>Python has two different versions as Python 2 (2.7) and Python 3 (3.5)</a:t>
            </a:r>
          </a:p>
          <a:p>
            <a:pPr marL="0" indent="0">
              <a:buNone/>
            </a:pPr>
            <a:r>
              <a:rPr lang="en-GB" dirty="0" smtClean="0"/>
              <a:t>The difference are subtle, for example in</a:t>
            </a:r>
          </a:p>
          <a:p>
            <a:pPr marL="0" indent="0">
              <a:buNone/>
            </a:pPr>
            <a:r>
              <a:rPr lang="en-GB" dirty="0" smtClean="0"/>
              <a:t>In Python 2 we import </a:t>
            </a:r>
            <a:r>
              <a:rPr lang="en-GB" dirty="0" err="1" smtClean="0"/>
              <a:t>Tkinter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In Python 3 we import </a:t>
            </a:r>
            <a:r>
              <a:rPr lang="en-GB" dirty="0" err="1" smtClean="0"/>
              <a:t>tkinter</a:t>
            </a: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sz="4300" b="1" dirty="0" smtClean="0">
                <a:solidFill>
                  <a:srgbClr val="FF0000"/>
                </a:solidFill>
              </a:rPr>
              <a:t>Always read Error message and don’t be afraid to debug</a:t>
            </a:r>
            <a:endParaRPr lang="en-GB" sz="4300" b="1" dirty="0">
              <a:solidFill>
                <a:srgbClr val="FF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October 2018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CPD Damerel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062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Happened ?#’?//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3265" y="1412776"/>
            <a:ext cx="4834187" cy="4525963"/>
          </a:xfrm>
        </p:spPr>
        <p:txBody>
          <a:bodyPr>
            <a:normAutofit fontScale="77500" lnSpcReduction="20000"/>
          </a:bodyPr>
          <a:lstStyle/>
          <a:p>
            <a:r>
              <a:rPr lang="en-GB" dirty="0" smtClean="0"/>
              <a:t>We start with importing additional library which contains all classes, functions and other things need for out programme</a:t>
            </a:r>
          </a:p>
          <a:p>
            <a:r>
              <a:rPr lang="en-GB" dirty="0" smtClean="0"/>
              <a:t>We initialise library and create a widget which is a main window</a:t>
            </a:r>
          </a:p>
          <a:p>
            <a:r>
              <a:rPr lang="en-GB" dirty="0" smtClean="0"/>
              <a:t>Inside the main window we create a Label and size this label with .pack() function.</a:t>
            </a:r>
          </a:p>
          <a:p>
            <a:r>
              <a:rPr lang="en-GB" dirty="0" smtClean="0"/>
              <a:t>The programme will not appear until we have call it to </a:t>
            </a:r>
            <a:r>
              <a:rPr lang="en-GB" dirty="0" err="1" smtClean="0"/>
              <a:t>apear</a:t>
            </a:r>
            <a:r>
              <a:rPr lang="en-GB" dirty="0" smtClean="0"/>
              <a:t>. In this case it is </a:t>
            </a:r>
            <a:r>
              <a:rPr lang="en-GB" dirty="0" err="1" smtClean="0"/>
              <a:t>Tkinter</a:t>
            </a:r>
            <a:r>
              <a:rPr lang="en-GB" dirty="0" smtClean="0"/>
              <a:t> event loop</a:t>
            </a:r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October 2018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CPD Damerel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5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7" t="13794" r="75970" b="84502"/>
          <a:stretch/>
        </p:blipFill>
        <p:spPr>
          <a:xfrm>
            <a:off x="0" y="1721762"/>
            <a:ext cx="2575073" cy="3997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7" t="15696" r="78918" b="82719"/>
          <a:stretch/>
        </p:blipFill>
        <p:spPr>
          <a:xfrm>
            <a:off x="0" y="2924944"/>
            <a:ext cx="1460500" cy="3436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66" t="17598" r="71120" b="80103"/>
          <a:stretch/>
        </p:blipFill>
        <p:spPr>
          <a:xfrm>
            <a:off x="0" y="3821736"/>
            <a:ext cx="4303265" cy="53675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0" t="20610" r="77927" b="78038"/>
          <a:stretch/>
        </p:blipFill>
        <p:spPr>
          <a:xfrm>
            <a:off x="0" y="4853136"/>
            <a:ext cx="1929383" cy="31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54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5486400" cy="1972543"/>
          </a:xfrm>
        </p:spPr>
        <p:txBody>
          <a:bodyPr>
            <a:normAutofit/>
          </a:bodyPr>
          <a:lstStyle/>
          <a:p>
            <a:r>
              <a:rPr lang="en-GB" dirty="0" smtClean="0"/>
              <a:t>How much Python </a:t>
            </a:r>
            <a:br>
              <a:rPr lang="en-GB" dirty="0" smtClean="0"/>
            </a:br>
            <a:r>
              <a:rPr lang="en-GB" dirty="0" smtClean="0"/>
              <a:t>is in Python?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50" name="Picture 2" descr="Python Keywo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-4550"/>
            <a:ext cx="3648501" cy="1977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858812"/>
              </p:ext>
            </p:extLst>
          </p:nvPr>
        </p:nvGraphicFramePr>
        <p:xfrm>
          <a:off x="64827" y="2039242"/>
          <a:ext cx="8939285" cy="3979862"/>
        </p:xfrm>
        <a:graphic>
          <a:graphicData uri="http://schemas.openxmlformats.org/drawingml/2006/table">
            <a:tbl>
              <a:tblPr/>
              <a:tblGrid>
                <a:gridCol w="1787857"/>
                <a:gridCol w="1787857"/>
                <a:gridCol w="1787857"/>
                <a:gridCol w="1787857"/>
                <a:gridCol w="1787857"/>
              </a:tblGrid>
              <a:tr h="409722">
                <a:tc gridSpan="5"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Keywords in Python programming language</a:t>
                      </a: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3"/>
                        </a:rPr>
                        <a:t>False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4"/>
                        </a:rPr>
                        <a:t>class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5"/>
                        </a:rPr>
                        <a:t>finally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6"/>
                        </a:rPr>
                        <a:t>is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7"/>
                        </a:rPr>
                        <a:t>return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8"/>
                        </a:rPr>
                        <a:t>None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9"/>
                        </a:rPr>
                        <a:t>continue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0"/>
                        </a:rPr>
                        <a:t>for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1"/>
                        </a:rPr>
                        <a:t>lambda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2"/>
                        </a:rPr>
                        <a:t>try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3"/>
                        </a:rPr>
                        <a:t>True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3"/>
                        </a:rPr>
                        <a:t>def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4"/>
                        </a:rPr>
                        <a:t>from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5"/>
                        </a:rPr>
                        <a:t>nonlocal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16"/>
                        </a:rPr>
                        <a:t>while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7"/>
                        </a:rPr>
                        <a:t>and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8"/>
                        </a:rPr>
                        <a:t>del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9"/>
                        </a:rPr>
                        <a:t>global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7"/>
                        </a:rPr>
                        <a:t>not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0"/>
                        </a:rPr>
                        <a:t>with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1"/>
                        </a:rPr>
                        <a:t>as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2"/>
                        </a:rPr>
                        <a:t>elif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2"/>
                        </a:rPr>
                        <a:t>if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7"/>
                        </a:rPr>
                        <a:t>or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3"/>
                        </a:rPr>
                        <a:t>yield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4"/>
                        </a:rPr>
                        <a:t>assert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2"/>
                        </a:rPr>
                        <a:t>else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4"/>
                        </a:rPr>
                        <a:t>import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25"/>
                        </a:rPr>
                        <a:t>pass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 </a:t>
                      </a: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10020"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9"/>
                        </a:rPr>
                        <a:t>break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12"/>
                        </a:rPr>
                        <a:t>except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 dirty="0">
                          <a:solidFill>
                            <a:srgbClr val="2B6DAD"/>
                          </a:solidFill>
                          <a:effectLst/>
                          <a:hlinkClick r:id="rId26"/>
                        </a:rPr>
                        <a:t>in</a:t>
                      </a:r>
                      <a:endParaRPr lang="en-GB" dirty="0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u="none" strike="noStrike">
                          <a:solidFill>
                            <a:srgbClr val="2B6DAD"/>
                          </a:solidFill>
                          <a:effectLst/>
                          <a:hlinkClick r:id="rId12"/>
                        </a:rPr>
                        <a:t>raise</a:t>
                      </a:r>
                      <a:endParaRPr lang="en-GB">
                        <a:effectLst/>
                      </a:endParaRP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 </a:t>
                      </a:r>
                    </a:p>
                  </a:txBody>
                  <a:tcPr marL="95250" marR="76200" marT="95250" marB="85725" anchor="ctr">
                    <a:lnL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AEA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209800" y="6005015"/>
            <a:ext cx="51816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52830"/>
                </a:solidFill>
                <a:effectLst/>
                <a:latin typeface="Open Sans"/>
                <a:cs typeface="Arial" pitchFamily="34" charset="0"/>
              </a:rPr>
              <a:t>The above 33 keywords may get altered in different versions of Python.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5779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4" y="6648"/>
            <a:ext cx="9128596" cy="114300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So where the programming is?</a:t>
            </a:r>
            <a:br>
              <a:rPr lang="en-GB" dirty="0" smtClean="0"/>
            </a:br>
            <a:r>
              <a:rPr lang="en-GB" dirty="0" smtClean="0"/>
              <a:t>Repetition and decisions: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180727"/>
          </a:xfrm>
        </p:spPr>
        <p:txBody>
          <a:bodyPr>
            <a:normAutofit/>
          </a:bodyPr>
          <a:lstStyle/>
          <a:p>
            <a:r>
              <a:rPr lang="en-GB" dirty="0"/>
              <a:t>Loops and </a:t>
            </a:r>
            <a:r>
              <a:rPr lang="en-GB" dirty="0" smtClean="0"/>
              <a:t>Conditions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October 2018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CPD Damerel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7</a:t>
            </a:fld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9" t="14561" r="83766" b="81517"/>
          <a:stretch/>
        </p:blipFill>
        <p:spPr>
          <a:xfrm>
            <a:off x="264319" y="2963428"/>
            <a:ext cx="5520617" cy="100811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9" t="15869" r="79480" b="75914"/>
          <a:stretch/>
        </p:blipFill>
        <p:spPr>
          <a:xfrm>
            <a:off x="276873" y="4581128"/>
            <a:ext cx="5495511" cy="1656184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5784936" y="2928379"/>
            <a:ext cx="3340606" cy="3308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Data types</a:t>
            </a:r>
          </a:p>
          <a:p>
            <a:r>
              <a:rPr lang="en-GB" dirty="0" smtClean="0"/>
              <a:t>Lists </a:t>
            </a:r>
          </a:p>
          <a:p>
            <a:r>
              <a:rPr lang="en-GB" dirty="0" err="1" smtClean="0"/>
              <a:t>Strigs</a:t>
            </a:r>
            <a:endParaRPr lang="en-GB" dirty="0" smtClean="0"/>
          </a:p>
          <a:p>
            <a:pPr marL="0" indent="0">
              <a:buFont typeface="Arial" pitchFamily="34" charset="0"/>
              <a:buNone/>
            </a:pPr>
            <a:r>
              <a:rPr lang="en-GB" dirty="0" smtClean="0"/>
              <a:t>- </a:t>
            </a:r>
            <a:r>
              <a:rPr lang="en-GB" b="1" dirty="0" smtClean="0">
                <a:solidFill>
                  <a:srgbClr val="FF0000"/>
                </a:solidFill>
              </a:rPr>
              <a:t>indentation</a:t>
            </a:r>
          </a:p>
          <a:p>
            <a:pPr marL="0" indent="0">
              <a:buFont typeface="Arial" pitchFamily="34" charset="0"/>
              <a:buNone/>
            </a:pP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5052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54" y="0"/>
            <a:ext cx="9113445" cy="114300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Let’s start for real:</a:t>
            </a:r>
            <a:br>
              <a:rPr lang="en-GB" dirty="0" smtClean="0"/>
            </a:br>
            <a:r>
              <a:rPr lang="en-GB" dirty="0" smtClean="0"/>
              <a:t>Functions!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October 2018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CPD Damerel - Tomasz Szyrowski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/>
              <a:t>8</a:t>
            </a:fld>
            <a:endParaRPr lang="en-GB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" t="7496" r="71979" b="64230"/>
          <a:stretch/>
        </p:blipFill>
        <p:spPr bwMode="auto">
          <a:xfrm>
            <a:off x="1115616" y="1199407"/>
            <a:ext cx="7046290" cy="509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7618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884" y="0"/>
            <a:ext cx="9167884" cy="1143000"/>
          </a:xfrm>
        </p:spPr>
        <p:txBody>
          <a:bodyPr/>
          <a:lstStyle/>
          <a:p>
            <a:r>
              <a:rPr lang="en-GB" dirty="0" smtClean="0"/>
              <a:t>Let’s get something more fun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9144000" cy="54102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/>
              </a:rPr>
              <a:t>import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tkinter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as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tk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getting GUI </a:t>
            </a:r>
            <a:r>
              <a:rPr lang="en-GB" dirty="0" smtClean="0">
                <a:solidFill>
                  <a:srgbClr val="C0C0C0"/>
                </a:solidFill>
                <a:latin typeface="Consolas"/>
              </a:rPr>
              <a:t>library (module)</a:t>
            </a:r>
            <a:endParaRPr lang="en-GB" dirty="0">
              <a:solidFill>
                <a:srgbClr val="C0C0C0"/>
              </a:solidFill>
              <a:latin typeface="Consolas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root =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tk.Tk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()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create main application structure (class)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g =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tk.Canvas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()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create place to draw things in   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0000"/>
                </a:solidFill>
                <a:latin typeface="Consolas"/>
              </a:rPr>
              <a:t>g.pack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()   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place canvas inside application </a:t>
            </a:r>
          </a:p>
          <a:p>
            <a:pPr marL="0" indent="0">
              <a:buNone/>
            </a:pPr>
            <a:endParaRPr lang="en-GB" dirty="0">
              <a:latin typeface="Consolas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r =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10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    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create radius of a ball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y =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30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    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y-coordinate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0000"/>
                </a:solidFill>
                <a:latin typeface="Consolas"/>
              </a:rPr>
              <a:t>colors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= [</a:t>
            </a:r>
            <a:r>
              <a:rPr lang="en-GB" i="1" dirty="0">
                <a:solidFill>
                  <a:srgbClr val="00AA00"/>
                </a:solidFill>
                <a:latin typeface="Consolas"/>
              </a:rPr>
              <a:t>'red'</a:t>
            </a:r>
            <a:r>
              <a:rPr lang="en-GB" i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GB" i="1" dirty="0">
                <a:solidFill>
                  <a:srgbClr val="00AA00"/>
                </a:solidFill>
                <a:latin typeface="Consolas"/>
              </a:rPr>
              <a:t>'green'</a:t>
            </a:r>
            <a:r>
              <a:rPr lang="en-GB" i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GB" i="1" dirty="0">
                <a:solidFill>
                  <a:srgbClr val="00AA00"/>
                </a:solidFill>
                <a:latin typeface="Consolas"/>
              </a:rPr>
              <a:t>'blue'</a:t>
            </a:r>
            <a:r>
              <a:rPr lang="en-GB" i="1" dirty="0">
                <a:solidFill>
                  <a:srgbClr val="000000"/>
                </a:solidFill>
                <a:latin typeface="Consolas"/>
              </a:rPr>
              <a:t>] </a:t>
            </a:r>
            <a:r>
              <a:rPr lang="en-GB" i="1" dirty="0">
                <a:solidFill>
                  <a:srgbClr val="C0C0C0"/>
                </a:solidFill>
                <a:latin typeface="Consolas"/>
              </a:rPr>
              <a:t># list of </a:t>
            </a:r>
            <a:r>
              <a:rPr lang="en-GB" i="1" dirty="0" smtClean="0">
                <a:solidFill>
                  <a:srgbClr val="C0C0C0"/>
                </a:solidFill>
                <a:latin typeface="Consolas"/>
              </a:rPr>
              <a:t>colours </a:t>
            </a:r>
            <a:r>
              <a:rPr lang="en-GB" i="1" dirty="0">
                <a:solidFill>
                  <a:srgbClr val="C0C0C0"/>
                </a:solidFill>
                <a:latin typeface="Consolas"/>
              </a:rPr>
              <a:t>to use </a:t>
            </a:r>
          </a:p>
          <a:p>
            <a:pPr marL="0" indent="0">
              <a:buNone/>
            </a:pPr>
            <a:endParaRPr lang="en-GB" dirty="0">
              <a:latin typeface="Consolas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i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in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range(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1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,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11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):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main (outside) loop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print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i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x =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30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j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in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range(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1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,i):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second (inner) loop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if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i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4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: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execute for first loops</a:t>
            </a:r>
          </a:p>
          <a:p>
            <a:pPr marL="0" indent="0">
              <a:buNone/>
            </a:pPr>
            <a:r>
              <a:rPr lang="pt-BR" dirty="0">
                <a:solidFill>
                  <a:srgbClr val="000000"/>
                </a:solidFill>
                <a:latin typeface="Consolas"/>
              </a:rPr>
              <a:t>            g.create_oval(x-r, y-r, x+r, y+r, fill=colors[</a:t>
            </a:r>
            <a:r>
              <a:rPr lang="pt-BR" dirty="0">
                <a:solidFill>
                  <a:srgbClr val="800000"/>
                </a:solidFill>
                <a:latin typeface="Consolas"/>
              </a:rPr>
              <a:t>0</a:t>
            </a:r>
            <a:r>
              <a:rPr lang="pt-BR" dirty="0">
                <a:solidFill>
                  <a:srgbClr val="000000"/>
                </a:solidFill>
                <a:latin typeface="Consolas"/>
              </a:rPr>
              <a:t>])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GB" dirty="0" err="1">
                <a:solidFill>
                  <a:srgbClr val="0000FF"/>
                </a:solidFill>
                <a:latin typeface="Consolas"/>
              </a:rPr>
              <a:t>elif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4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GB" dirty="0" err="1">
                <a:solidFill>
                  <a:srgbClr val="000000"/>
                </a:solidFill>
                <a:latin typeface="Consolas"/>
              </a:rPr>
              <a:t>i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9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: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execute middle loops</a:t>
            </a:r>
          </a:p>
          <a:p>
            <a:pPr marL="0" indent="0">
              <a:buNone/>
            </a:pPr>
            <a:r>
              <a:rPr lang="pt-BR" dirty="0">
                <a:solidFill>
                  <a:srgbClr val="000000"/>
                </a:solidFill>
                <a:latin typeface="Consolas"/>
              </a:rPr>
              <a:t>            g.create_oval(x-r, y-r, x+r, y+r, fill=colors[</a:t>
            </a:r>
            <a:r>
              <a:rPr lang="pt-BR" dirty="0">
                <a:solidFill>
                  <a:srgbClr val="800000"/>
                </a:solidFill>
                <a:latin typeface="Consolas"/>
              </a:rPr>
              <a:t>1</a:t>
            </a:r>
            <a:r>
              <a:rPr lang="pt-BR" dirty="0">
                <a:solidFill>
                  <a:srgbClr val="000000"/>
                </a:solidFill>
                <a:latin typeface="Consolas"/>
              </a:rPr>
              <a:t>])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GB" dirty="0">
                <a:solidFill>
                  <a:srgbClr val="0000FF"/>
                </a:solidFill>
                <a:latin typeface="Consolas"/>
              </a:rPr>
              <a:t>else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:  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all </a:t>
            </a:r>
            <a:r>
              <a:rPr lang="en-GB" dirty="0" smtClean="0">
                <a:solidFill>
                  <a:srgbClr val="C0C0C0"/>
                </a:solidFill>
                <a:latin typeface="Consolas"/>
              </a:rPr>
              <a:t>else</a:t>
            </a:r>
            <a:endParaRPr lang="en-GB" dirty="0">
              <a:solidFill>
                <a:srgbClr val="C0C0C0"/>
              </a:solidFill>
              <a:latin typeface="Consolas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0000"/>
                </a:solidFill>
                <a:latin typeface="Consolas"/>
              </a:rPr>
              <a:t>            g.create_oval(x-r, y-r, x+r, y+r, fill=colors[</a:t>
            </a:r>
            <a:r>
              <a:rPr lang="pt-BR" dirty="0">
                <a:solidFill>
                  <a:srgbClr val="800000"/>
                </a:solidFill>
                <a:latin typeface="Consolas"/>
              </a:rPr>
              <a:t>2</a:t>
            </a:r>
            <a:r>
              <a:rPr lang="pt-BR" dirty="0">
                <a:solidFill>
                  <a:srgbClr val="000000"/>
                </a:solidFill>
                <a:latin typeface="Consolas"/>
              </a:rPr>
              <a:t>])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    x +=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2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* r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move x-coordinate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/>
              </a:rPr>
              <a:t>    y += </a:t>
            </a:r>
            <a:r>
              <a:rPr lang="en-GB" dirty="0">
                <a:solidFill>
                  <a:srgbClr val="800000"/>
                </a:solidFill>
                <a:latin typeface="Consolas"/>
              </a:rPr>
              <a:t>2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 * r 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move y-coordinate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0000"/>
                </a:solidFill>
                <a:latin typeface="Consolas"/>
              </a:rPr>
              <a:t>root.mainloop</a:t>
            </a:r>
            <a:r>
              <a:rPr lang="en-GB" dirty="0">
                <a:solidFill>
                  <a:srgbClr val="000000"/>
                </a:solidFill>
                <a:latin typeface="Consolas"/>
              </a:rPr>
              <a:t>()             </a:t>
            </a:r>
            <a:r>
              <a:rPr lang="en-GB" dirty="0">
                <a:solidFill>
                  <a:srgbClr val="C0C0C0"/>
                </a:solidFill>
                <a:latin typeface="Consolas"/>
              </a:rPr>
              <a:t># execution application</a:t>
            </a:r>
            <a:endParaRPr lang="en-GB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October 2018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solidFill>
                  <a:prstClr val="black">
                    <a:tint val="75000"/>
                  </a:prstClr>
                </a:solidFill>
              </a:rPr>
              <a:t>CPD Damerel - Tomasz Szyrowski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B05C6-9F12-41A2-A48E-DA4B599C680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15201" y="21336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Another example of loop and conditions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401635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773</Words>
  <Application>Microsoft Office PowerPoint</Application>
  <PresentationFormat>On-screen Show (4:3)</PresentationFormat>
  <Paragraphs>172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1_Office Theme</vt:lpstr>
      <vt:lpstr>W4T Introduction</vt:lpstr>
      <vt:lpstr>On side info:</vt:lpstr>
      <vt:lpstr>Let’s pretend we are Genius !</vt:lpstr>
      <vt:lpstr>ERROR ?!?!</vt:lpstr>
      <vt:lpstr>What Happened ?#’?//</vt:lpstr>
      <vt:lpstr>How much Python  is in Python?</vt:lpstr>
      <vt:lpstr>So where the programming is? Repetition and decisions:</vt:lpstr>
      <vt:lpstr>Let’s start for real: Functions!</vt:lpstr>
      <vt:lpstr>Let’s get something more fun</vt:lpstr>
      <vt:lpstr>Check for module</vt:lpstr>
      <vt:lpstr>Create executable</vt:lpstr>
      <vt:lpstr>Challenge !?!?</vt:lpstr>
      <vt:lpstr>A word about errors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to Know Each Other</dc:title>
  <dc:creator>T</dc:creator>
  <cp:lastModifiedBy>T</cp:lastModifiedBy>
  <cp:revision>26</cp:revision>
  <cp:lastPrinted>2017-07-14T19:53:03Z</cp:lastPrinted>
  <dcterms:created xsi:type="dcterms:W3CDTF">2006-08-16T00:00:00Z</dcterms:created>
  <dcterms:modified xsi:type="dcterms:W3CDTF">2018-10-14T14:10:40Z</dcterms:modified>
</cp:coreProperties>
</file>

<file path=docProps/thumbnail.jpeg>
</file>